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9271000" cy="6985000"/>
  <p:embeddedFontLst>
    <p:embeddedFont>
      <p:font typeface="Arial Black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rialBlack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4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25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26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27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28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4b574bdb1_0_0:notes"/>
          <p:cNvSpPr/>
          <p:nvPr>
            <p:ph idx="2" type="sldImg"/>
          </p:nvPr>
        </p:nvSpPr>
        <p:spPr>
          <a:xfrm>
            <a:off x="1545475" y="523875"/>
            <a:ext cx="6180900" cy="261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4b574bdb1_0_0:notes"/>
          <p:cNvSpPr txBox="1"/>
          <p:nvPr>
            <p:ph idx="1" type="body"/>
          </p:nvPr>
        </p:nvSpPr>
        <p:spPr>
          <a:xfrm>
            <a:off x="927100" y="3317875"/>
            <a:ext cx="74169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29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30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31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32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545475" y="523875"/>
            <a:ext cx="6180975" cy="2619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57200" y="228601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  <a:defRPr sz="6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57200" y="4800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0" sz="32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152719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080418" y="129383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 Black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  <a:defRPr b="0" sz="4000"/>
            </a:lvl1pPr>
            <a:lvl2pPr indent="-4572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Char char="•"/>
              <a:defRPr sz="3600"/>
            </a:lvl2pPr>
            <a:lvl3pPr indent="-431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1447802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152719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630680" y="1574801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090160" y="1574801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152719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627632" y="1572768"/>
            <a:ext cx="3291840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1627632" y="2259367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093208" y="1572768"/>
            <a:ext cx="3291840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5093208" y="2259367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152719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2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152719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52719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" y="6492876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 rot="-5400000">
            <a:off x="8227379" y="5885499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phet.colorado.edu/en/simulation/photoelectric" TargetMode="External"/><Relationship Id="rId4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dlt.ncssm.edu/tiger/Flash/thermodynamics/PotentialEnergy.html" TargetMode="External"/><Relationship Id="rId4" Type="http://schemas.openxmlformats.org/officeDocument/2006/relationships/hyperlink" Target="http://www.dlt.ncssm.edu/tiger/Flash/phase/ElectronOrbits.html" TargetMode="External"/><Relationship Id="rId5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Relationship Id="rId4" Type="http://schemas.openxmlformats.org/officeDocument/2006/relationships/hyperlink" Target="http://www.youtube.com/watch?v=2ZlhRChr_B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Iuv6hY6zsd0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457200" y="245051"/>
            <a:ext cx="77724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6000"/>
              <a:t>LIGHT AND QUANTIZED ENERGY</a:t>
            </a:r>
            <a:endParaRPr sz="6000"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557981" y="3581400"/>
            <a:ext cx="8305800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CHAPTER 5: ELECTRONS IN ATOMS AND THE PERIODIC TABLE</a:t>
            </a:r>
            <a:endParaRPr/>
          </a:p>
        </p:txBody>
      </p:sp>
      <p:pic>
        <p:nvPicPr>
          <p:cNvPr descr="http://cronodon.com/images/spectrum.jpg" id="90" name="Google Shape;90;p13"/>
          <p:cNvPicPr preferRelativeResize="0"/>
          <p:nvPr/>
        </p:nvPicPr>
        <p:blipFill rotWithShape="1">
          <a:blip r:embed="rId3">
            <a:alphaModFix/>
          </a:blip>
          <a:srcRect b="52866" l="7776" r="9513" t="29341"/>
          <a:stretch/>
        </p:blipFill>
        <p:spPr>
          <a:xfrm>
            <a:off x="557981" y="4648200"/>
            <a:ext cx="8610600" cy="122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226"/>
            <a:ext cx="9143999" cy="68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3978025" y="592450"/>
            <a:ext cx="4687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White Light being split into all of the colors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The Wave Nature of Light</a:t>
            </a:r>
            <a:endParaRPr sz="4800"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</a:t>
            </a:r>
            <a:r>
              <a:rPr lang="en-US" u="sng"/>
              <a:t>frequency</a:t>
            </a:r>
            <a:r>
              <a:rPr lang="en-US"/>
              <a:t> (  ) is the number of waves that pass a given point per second.</a:t>
            </a:r>
            <a:endParaRPr/>
          </a:p>
          <a:p>
            <a:pPr indent="-228600" lvl="2" marL="911225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Wavelength and frequency are inversely related—the shorter the wavelength, the higher the frequency. </a:t>
            </a:r>
            <a:endParaRPr/>
          </a:p>
          <a:p>
            <a:pPr indent="-230632" lvl="2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unit of frequency is called a Hertz, which is a cycle/second or 1/second, which can be expressed as s</a:t>
            </a:r>
            <a:r>
              <a:rPr baseline="30000" lang="en-US"/>
              <a:t>-1</a:t>
            </a:r>
            <a:endParaRPr baseline="30000"/>
          </a:p>
          <a:p>
            <a:pPr indent="-25400" lvl="2" marL="911225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725" y="1193800"/>
            <a:ext cx="632100" cy="6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492760"/>
            <a:ext cx="78867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The Wave Nature of Light</a:t>
            </a:r>
            <a:endParaRPr sz="4800"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</a:t>
            </a:r>
            <a:r>
              <a:rPr lang="en-US" u="sng"/>
              <a:t>amplitude</a:t>
            </a:r>
            <a:r>
              <a:rPr lang="en-US"/>
              <a:t> is the wave’s height from the origin to a crest.</a:t>
            </a:r>
            <a:endParaRPr/>
          </a:p>
        </p:txBody>
      </p:sp>
      <p:pic>
        <p:nvPicPr>
          <p:cNvPr descr="C05-01C-828378-08"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981754"/>
            <a:ext cx="8534400" cy="26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The wave model of light cannot explain all of light’s characteristics.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Example: Why heated objects emit only certain frequencies of light at a given temperature.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152400" y="152726"/>
            <a:ext cx="87630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300"/>
              <a:t>The Mathematical relationship between wavelength and frequency</a:t>
            </a:r>
            <a:endParaRPr sz="3300"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190500" y="1217425"/>
            <a:ext cx="8763000" cy="5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Since Light travels at a speed of 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3.0 × 10</a:t>
            </a:r>
            <a:r>
              <a:rPr baseline="30000" lang="en-US" sz="3200"/>
              <a:t>8</a:t>
            </a:r>
            <a:r>
              <a:rPr lang="en-US" sz="3200"/>
              <a:t> m/s and a wave is made up of the wavelength and the frequency we can conclude that: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the speed of light = wavelength x frequency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Using the symbols: c = </a:t>
            </a:r>
            <a:r>
              <a:rPr lang="en-US" sz="3600"/>
              <a:t>λ x 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00FF"/>
                </a:solidFill>
              </a:rPr>
              <a:t>c = speed of light = </a:t>
            </a:r>
            <a:r>
              <a:rPr lang="en-US" sz="3200">
                <a:solidFill>
                  <a:srgbClr val="0000FF"/>
                </a:solidFill>
              </a:rPr>
              <a:t>3.0 × 10</a:t>
            </a:r>
            <a:r>
              <a:rPr baseline="30000" lang="en-US" sz="3200">
                <a:solidFill>
                  <a:srgbClr val="0000FF"/>
                </a:solidFill>
              </a:rPr>
              <a:t>8</a:t>
            </a:r>
            <a:r>
              <a:rPr lang="en-US" sz="3200">
                <a:solidFill>
                  <a:srgbClr val="0000FF"/>
                </a:solidFill>
              </a:rPr>
              <a:t> m/s</a:t>
            </a:r>
            <a:endParaRPr sz="32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FF00FF"/>
                </a:solidFill>
              </a:rPr>
              <a:t>λ = wavelength (MUST BE IN METERS)</a:t>
            </a:r>
            <a:endParaRPr sz="360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   = frequency with a unit of s</a:t>
            </a:r>
            <a:r>
              <a:rPr baseline="30000" lang="en-US" sz="3600"/>
              <a:t>-1</a:t>
            </a:r>
            <a:endParaRPr baseline="30000" sz="3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000"/>
              <a:buNone/>
            </a:pPr>
            <a:r>
              <a:t/>
            </a:r>
            <a:endParaRPr sz="3200"/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7375" y="4056950"/>
            <a:ext cx="811475" cy="8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12600"/>
            <a:ext cx="811475" cy="8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152400" y="152720"/>
            <a:ext cx="87630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600"/>
              <a:t>manipulating the formula</a:t>
            </a:r>
            <a:endParaRPr sz="4600"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152400" y="1218501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None/>
            </a:pPr>
            <a:r>
              <a:rPr lang="en-US"/>
              <a:t>c =      x 			</a:t>
            </a:r>
            <a:r>
              <a:rPr lang="en-US" sz="2900"/>
              <a:t>you can solve for either variable</a:t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/>
              <a:t>  </a:t>
            </a:r>
            <a:r>
              <a:rPr lang="en-US" u="sng"/>
              <a:t>c </a:t>
            </a:r>
            <a:r>
              <a:rPr lang="en-US"/>
              <a:t>=     				</a:t>
            </a:r>
            <a:r>
              <a:rPr lang="en-US" u="sng"/>
              <a:t>c</a:t>
            </a:r>
            <a:r>
              <a:rPr lang="en-US"/>
              <a:t> =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000"/>
              <a:buNone/>
            </a:pPr>
            <a:r>
              <a:rPr b="1" lang="en-US" sz="3200">
                <a:solidFill>
                  <a:srgbClr val="9900FF"/>
                </a:solidFill>
              </a:rPr>
              <a:t>*** </a:t>
            </a:r>
            <a:r>
              <a:rPr b="1" lang="en-US" sz="3200">
                <a:solidFill>
                  <a:srgbClr val="9900FF"/>
                </a:solidFill>
              </a:rPr>
              <a:t>remember though that your distance units in the speed of light and wavelength must be the same when calculating for frequence because they have to cancel out.</a:t>
            </a:r>
            <a:endParaRPr b="1" sz="3200">
              <a:solidFill>
                <a:srgbClr val="9900FF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3775" y="1218488"/>
            <a:ext cx="811475" cy="8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626" y="1387625"/>
            <a:ext cx="395949" cy="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175" y="3530950"/>
            <a:ext cx="395949" cy="47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725" y="2719463"/>
            <a:ext cx="811475" cy="8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925" y="2955775"/>
            <a:ext cx="395949" cy="47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6425" y="3274800"/>
            <a:ext cx="729375" cy="7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152400" y="152720"/>
            <a:ext cx="87630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practice problems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152400" y="1193801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ts val="4000"/>
              <a:buNone/>
            </a:pPr>
            <a:r>
              <a:rPr lang="en-US"/>
              <a:t>Calculate the wavelength of light if the frequency is 7.48 x 10</a:t>
            </a:r>
            <a:r>
              <a:rPr baseline="30000" lang="en-US"/>
              <a:t>15 </a:t>
            </a:r>
            <a:r>
              <a:rPr lang="en-US"/>
              <a:t>hertz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152400" y="152720"/>
            <a:ext cx="87630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practice problems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152400" y="1193801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ts val="4000"/>
              <a:buNone/>
            </a:pPr>
            <a:r>
              <a:rPr lang="en-US"/>
              <a:t>calculate the frequency of an X Ray if it has a wavelength of 6.70 x 10</a:t>
            </a:r>
            <a:r>
              <a:rPr baseline="30000" lang="en-US"/>
              <a:t>-2 </a:t>
            </a:r>
            <a:r>
              <a:rPr lang="en-US"/>
              <a:t>nm.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0" l="0" r="32532" t="0"/>
          <a:stretch/>
        </p:blipFill>
        <p:spPr>
          <a:xfrm>
            <a:off x="62345" y="111427"/>
            <a:ext cx="8853055" cy="496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 Black"/>
              <a:buNone/>
            </a:pPr>
            <a:r>
              <a:rPr lang="en-US"/>
              <a:t>Learning Goals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Compare the wave and particle natures of light.</a:t>
            </a:r>
            <a:endParaRPr/>
          </a:p>
          <a:p>
            <a:pPr indent="-230188" lvl="0" marL="23018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Define a quantum of energy, and explain how it is related to an energy change of matter.</a:t>
            </a:r>
            <a:endParaRPr/>
          </a:p>
          <a:p>
            <a:pPr indent="-230188" lvl="0" marL="23018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Contrast continuous electromagnetic spectra and atomic emission spectra.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In 1900, German physicist Max Planck (1858-1947) began searching for an explanation by studying the light emitted by heated objects.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Planck’s study led him to a startling conclusion: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Matter can gain or lose energy only in small, specific amounts called quanta.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 quantum is the minimum amount of energy that can be gained or lost by an atom.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152400" y="152720"/>
            <a:ext cx="87630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More on Planck</a:t>
            </a:r>
            <a:endParaRPr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0" y="1092326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50">
                <a:solidFill>
                  <a:srgbClr val="444444"/>
                </a:solidFill>
                <a:highlight>
                  <a:srgbClr val="FFFFFF"/>
                </a:highlight>
              </a:rPr>
              <a:t>Planck found the energy carried by electromagnetic radiation must be divisible by a number now called Planck’s constant, represented by the letter h. Energy could then be calculated from the equation:</a:t>
            </a:r>
            <a:endParaRPr sz="25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444444"/>
                </a:solidFill>
                <a:highlight>
                  <a:srgbClr val="FFFFFF"/>
                </a:highlight>
              </a:rPr>
              <a:t>E = h x </a:t>
            </a:r>
            <a:r>
              <a:rPr lang="en-US" sz="3700">
                <a:solidFill>
                  <a:srgbClr val="44444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ν</a:t>
            </a:r>
            <a:endParaRPr sz="3700">
              <a:solidFill>
                <a:srgbClr val="44444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550">
                <a:solidFill>
                  <a:srgbClr val="444444"/>
                </a:solidFill>
                <a:highlight>
                  <a:srgbClr val="FFFFFF"/>
                </a:highlight>
              </a:rPr>
              <a:t>where E is energy in Joules</a:t>
            </a:r>
            <a:endParaRPr sz="25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4000"/>
              <a:buNone/>
            </a:pPr>
            <a:r>
              <a:rPr lang="en-US" sz="2550">
                <a:solidFill>
                  <a:srgbClr val="444444"/>
                </a:solidFill>
                <a:highlight>
                  <a:srgbClr val="FFFFFF"/>
                </a:highlight>
              </a:rPr>
              <a:t>h is Planck’s constant Planck’s constant is 6.626 x 10</a:t>
            </a:r>
            <a:r>
              <a:rPr b="1" baseline="30000" lang="en-US" sz="2300">
                <a:solidFill>
                  <a:srgbClr val="444444"/>
                </a:solidFill>
                <a:highlight>
                  <a:srgbClr val="FFFFFF"/>
                </a:highlight>
              </a:rPr>
              <a:t>-34</a:t>
            </a:r>
            <a:r>
              <a:rPr lang="en-US" sz="2550">
                <a:solidFill>
                  <a:srgbClr val="444444"/>
                </a:solidFill>
                <a:highlight>
                  <a:srgbClr val="FFFFFF"/>
                </a:highlight>
              </a:rPr>
              <a:t> J  s</a:t>
            </a:r>
            <a:endParaRPr sz="255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4000"/>
              <a:buNone/>
            </a:pPr>
            <a:r>
              <a:rPr lang="en-US" sz="2550">
                <a:solidFill>
                  <a:srgbClr val="44444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ν</a:t>
            </a:r>
            <a:r>
              <a:rPr lang="en-US" sz="2550">
                <a:solidFill>
                  <a:srgbClr val="444444"/>
                </a:solidFill>
                <a:highlight>
                  <a:srgbClr val="FFFFFF"/>
                </a:highlight>
              </a:rPr>
              <a:t> is the frequency of the electromagnetic radiation. </a:t>
            </a:r>
            <a:endParaRPr sz="4100"/>
          </a:p>
        </p:txBody>
      </p:sp>
      <p:sp>
        <p:nvSpPr>
          <p:cNvPr id="227" name="Google Shape;227;p34"/>
          <p:cNvSpPr/>
          <p:nvPr/>
        </p:nvSpPr>
        <p:spPr>
          <a:xfrm>
            <a:off x="8270500" y="4490175"/>
            <a:ext cx="115200" cy="1317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pic>
        <p:nvPicPr>
          <p:cNvPr descr="http://win_corduan.tripod.com/000002012/rampandstaircase.jpg" id="233" name="Google Shape;2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95400"/>
            <a:ext cx="6705600" cy="5475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152400" y="152720"/>
            <a:ext cx="87630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900"/>
              <a:t>Calculating the Energy of light</a:t>
            </a:r>
            <a:endParaRPr sz="3900"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152400" y="1193801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ts val="4000"/>
              <a:buNone/>
            </a:pPr>
            <a:r>
              <a:rPr lang="en-US" sz="3500"/>
              <a:t>How much energy is in a photon of red light with a wavelength of 690.1 nm?</a:t>
            </a:r>
            <a:endParaRPr sz="3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The photoelectric effect is when electrons are emitted from a metal’s surface when light of a certain frequency shines on it.</a:t>
            </a:r>
            <a:endParaRPr/>
          </a:p>
        </p:txBody>
      </p:sp>
      <p:pic>
        <p:nvPicPr>
          <p:cNvPr descr="C05-04C-828378-08" id="246" name="Google Shape;246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2274" y="3886199"/>
            <a:ext cx="6719455" cy="29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In 1905, Albert Einstein proposed that light has a dual nature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 beam of light has wavelike and particlelike properties.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 photon is a particle of electromagnetic radiation with no mass that carries a quantum of energy.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 sz="4400"/>
              <a:t>The Particle Nature of Light</a:t>
            </a:r>
            <a:endParaRPr sz="4400"/>
          </a:p>
        </p:txBody>
      </p:sp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A photon of red light (relatively long wavelength) carries less energy than a photon of blue light (relatively short wavelength) does.</a:t>
            </a:r>
            <a:endParaRPr/>
          </a:p>
        </p:txBody>
      </p:sp>
      <p:pic>
        <p:nvPicPr>
          <p:cNvPr id="259" name="Google Shape;25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3926115"/>
            <a:ext cx="4800600" cy="264788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/>
          <p:nvPr/>
        </p:nvSpPr>
        <p:spPr>
          <a:xfrm>
            <a:off x="1358572" y="3992483"/>
            <a:ext cx="457200" cy="4572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1221412" y="5531992"/>
            <a:ext cx="731520" cy="731520"/>
          </a:xfrm>
          <a:prstGeom prst="ellipse">
            <a:avLst/>
          </a:prstGeom>
          <a:solidFill>
            <a:srgbClr val="0070C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2291443" y="4010276"/>
            <a:ext cx="381000" cy="460828"/>
          </a:xfrm>
          <a:prstGeom prst="mathEqual">
            <a:avLst>
              <a:gd fmla="val 0" name="adj1"/>
              <a:gd fmla="val 30658" name="adj2"/>
            </a:avLst>
          </a:prstGeom>
          <a:solidFill>
            <a:schemeClr val="accen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2291443" y="5615215"/>
            <a:ext cx="381000" cy="460828"/>
          </a:xfrm>
          <a:prstGeom prst="mathEqual">
            <a:avLst>
              <a:gd fmla="val 0" name="adj1"/>
              <a:gd fmla="val 30658" name="adj2"/>
            </a:avLst>
          </a:prstGeom>
          <a:solidFill>
            <a:schemeClr val="accen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Atomic Emission Spectra</a:t>
            </a:r>
            <a:endParaRPr sz="4800"/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152400" y="1193800"/>
            <a:ext cx="6047400" cy="5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•"/>
            </a:pPr>
            <a:r>
              <a:rPr lang="en-US" sz="3500"/>
              <a:t>Light in a neon sign is produced when electricity is passed through a tube filled with neon gas.</a:t>
            </a:r>
            <a:endParaRPr sz="3800"/>
          </a:p>
          <a:p>
            <a:pPr indent="-198755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900FF"/>
              </a:buClr>
              <a:buSzPts val="3130"/>
              <a:buChar char="•"/>
            </a:pPr>
            <a:r>
              <a:rPr lang="en-US" sz="3130">
                <a:solidFill>
                  <a:srgbClr val="9900FF"/>
                </a:solidFill>
              </a:rPr>
              <a:t>The ELECTRONS in neon atoms become excited and jump into higher energy levels.</a:t>
            </a:r>
            <a:endParaRPr sz="3400">
              <a:solidFill>
                <a:srgbClr val="9900FF"/>
              </a:solidFill>
            </a:endParaRPr>
          </a:p>
          <a:p>
            <a:pPr indent="-192405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900FF"/>
              </a:buClr>
              <a:buSzPts val="3030"/>
              <a:buChar char="•"/>
            </a:pPr>
            <a:r>
              <a:rPr lang="en-US" sz="3030">
                <a:solidFill>
                  <a:srgbClr val="9900FF"/>
                </a:solidFill>
              </a:rPr>
              <a:t>The excited electrons return to their ground state by emitting light to release energy.</a:t>
            </a:r>
            <a:endParaRPr sz="3030">
              <a:solidFill>
                <a:srgbClr val="9900FF"/>
              </a:solidFill>
            </a:endParaRPr>
          </a:p>
        </p:txBody>
      </p:sp>
      <p:sp>
        <p:nvSpPr>
          <p:cNvPr id="270" name="Google Shape;270;p40">
            <a:hlinkClick r:id="rId3"/>
          </p:cNvPr>
          <p:cNvSpPr/>
          <p:nvPr/>
        </p:nvSpPr>
        <p:spPr>
          <a:xfrm>
            <a:off x="6470996" y="5291975"/>
            <a:ext cx="757382" cy="711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0">
            <a:hlinkClick r:id="rId4"/>
          </p:cNvPr>
          <p:cNvSpPr/>
          <p:nvPr/>
        </p:nvSpPr>
        <p:spPr>
          <a:xfrm>
            <a:off x="7983468" y="5291975"/>
            <a:ext cx="723900" cy="711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9_06_Figure.jpg" id="272" name="Google Shape;272;p40"/>
          <p:cNvPicPr preferRelativeResize="0"/>
          <p:nvPr/>
        </p:nvPicPr>
        <p:blipFill rotWithShape="1">
          <a:blip r:embed="rId5">
            <a:alphaModFix/>
          </a:blip>
          <a:srcRect b="0" l="18179" r="0" t="0"/>
          <a:stretch/>
        </p:blipFill>
        <p:spPr>
          <a:xfrm>
            <a:off x="6234628" y="1158240"/>
            <a:ext cx="2472740" cy="38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7050" y="82625"/>
            <a:ext cx="9261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 txBox="1"/>
          <p:nvPr/>
        </p:nvSpPr>
        <p:spPr>
          <a:xfrm>
            <a:off x="113200" y="82625"/>
            <a:ext cx="87822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How the Bright Line Spectrum is formed</a:t>
            </a:r>
            <a:endParaRPr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 Black"/>
              <a:buNone/>
            </a:pPr>
            <a:r>
              <a:rPr lang="en-US" sz="5200"/>
              <a:t>Unanswered Questions</a:t>
            </a:r>
            <a:endParaRPr sz="5200"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52400" y="1193801"/>
            <a:ext cx="4724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In Rutherford’s model, the atom’s mass is concentrated in the nucleus and electrons move around it.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498599"/>
            <a:ext cx="4114800" cy="439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Atomic Emission Spectra</a:t>
            </a:r>
            <a:endParaRPr sz="4800"/>
          </a:p>
        </p:txBody>
      </p:sp>
      <p:sp>
        <p:nvSpPr>
          <p:cNvPr id="284" name="Google Shape;284;p42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A white-light spectrum is continuous, with some radiation emitted at every wavelength.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emission spectrum of an individual element includes only certain specific wavelengths.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Every </a:t>
            </a:r>
            <a:r>
              <a:rPr lang="en-US"/>
              <a:t>element has its own unique line spectrum</a:t>
            </a:r>
            <a:endParaRPr/>
          </a:p>
          <a:p>
            <a:pPr indent="0" lvl="0" marL="230187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9_08_Figure.jpg" id="289" name="Google Shape;289;p43"/>
          <p:cNvPicPr preferRelativeResize="0"/>
          <p:nvPr/>
        </p:nvPicPr>
        <p:blipFill rotWithShape="1">
          <a:blip r:embed="rId3">
            <a:alphaModFix/>
          </a:blip>
          <a:srcRect b="2478" l="17768" r="21187" t="56988"/>
          <a:stretch/>
        </p:blipFill>
        <p:spPr>
          <a:xfrm>
            <a:off x="394865" y="152400"/>
            <a:ext cx="835427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Atomic Emission Spectra</a:t>
            </a:r>
            <a:endParaRPr sz="4800"/>
          </a:p>
        </p:txBody>
      </p:sp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The atomic emission spectrum of an element is the set of frequencies of the electromagnetic waves emitted by the atoms of the element.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energy of the photon being released corresponds to different wavelengths of light. A higher energy photon might be blue in color while a lower energy photon might be red in color.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Atomic Emission Spectra</a:t>
            </a:r>
            <a:endParaRPr sz="4800"/>
          </a:p>
        </p:txBody>
      </p:sp>
      <p:pic>
        <p:nvPicPr>
          <p:cNvPr descr="09_08_Figure.jpg" id="301" name="Google Shape;301;p45"/>
          <p:cNvPicPr preferRelativeResize="0"/>
          <p:nvPr/>
        </p:nvPicPr>
        <p:blipFill rotWithShape="1">
          <a:blip r:embed="rId3">
            <a:alphaModFix/>
          </a:blip>
          <a:srcRect b="43413" l="0" r="0" t="1"/>
          <a:stretch/>
        </p:blipFill>
        <p:spPr>
          <a:xfrm>
            <a:off x="400302" y="1758839"/>
            <a:ext cx="7848600" cy="512456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/>
              <a:t>Each element’s atomic emission spectrum is unique.</a:t>
            </a:r>
            <a:endParaRPr/>
          </a:p>
        </p:txBody>
      </p:sp>
      <p:sp>
        <p:nvSpPr>
          <p:cNvPr id="303" name="Google Shape;303;p45">
            <a:hlinkClick r:id="rId4"/>
          </p:cNvPr>
          <p:cNvSpPr/>
          <p:nvPr/>
        </p:nvSpPr>
        <p:spPr>
          <a:xfrm>
            <a:off x="8248902" y="5943600"/>
            <a:ext cx="762000" cy="914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 Black"/>
              <a:buNone/>
            </a:pPr>
            <a:r>
              <a:rPr lang="en-US" sz="5200"/>
              <a:t>Unanswered Questions</a:t>
            </a:r>
            <a:endParaRPr sz="5200"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This model doesn’t explain how the electrons were arranged around the nucleus.</a:t>
            </a:r>
            <a:endParaRPr/>
          </a:p>
          <a:p>
            <a:pPr indent="-230188" lvl="0" marL="23018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This model also doesn’t explain why negatively charged electrons aren’t pulled into the positively charged nucleus.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The Wave Nature of Light</a:t>
            </a:r>
            <a:endParaRPr sz="4800"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In the early 1900s, scientists observed that certain elements emitted visible light when heated in a flame.</a:t>
            </a:r>
            <a:endParaRPr/>
          </a:p>
          <a:p>
            <a:pPr indent="-230188" lvl="0" marL="23018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Analysis of this light revealed that an element’s chemical behavior is related to the arrangement of the electrons in its atoms.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The Wave Nature of Light</a:t>
            </a:r>
            <a:endParaRPr sz="4800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Visible light is a type of electromagnetic radiation.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b="1" lang="en-US"/>
              <a:t>Electromagnetic radiation: </a:t>
            </a:r>
            <a:r>
              <a:rPr lang="en-US"/>
              <a:t>a form of energy that exhibits wave-like behavior as it travels through space.</a:t>
            </a:r>
            <a:endParaRPr/>
          </a:p>
          <a:p>
            <a:pPr indent="-230188" lvl="0" marL="23018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•"/>
            </a:pPr>
            <a:r>
              <a:rPr lang="en-US"/>
              <a:t>Light is a type of energy that travels through space at a constant speed of 3.0 × 10</a:t>
            </a:r>
            <a:r>
              <a:rPr baseline="30000" lang="en-US"/>
              <a:t>8</a:t>
            </a:r>
            <a:r>
              <a:rPr lang="en-US"/>
              <a:t> m/s (186,000 mi/s). 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The Wave Nature of Light</a:t>
            </a:r>
            <a:endParaRPr sz="4800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/>
              <a:t>The electromagnetic spectrum includes all forms of electromagnetic radiation:</a:t>
            </a:r>
            <a:endParaRPr sz="3600"/>
          </a:p>
        </p:txBody>
      </p:sp>
      <p:pic>
        <p:nvPicPr>
          <p:cNvPr descr="C05-03C-828378-08" id="128" name="Google Shape;128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0" y="2334326"/>
            <a:ext cx="7505700" cy="452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152400" y="152720"/>
            <a:ext cx="8763000" cy="939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/>
              <a:t>The Wave Nature of Light</a:t>
            </a:r>
            <a:endParaRPr sz="48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152400" y="1193801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30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n-US" sz="3600"/>
              <a:t>All waves can be described by several characteristics:</a:t>
            </a:r>
            <a:endParaRPr sz="3600"/>
          </a:p>
          <a:p>
            <a:pPr indent="-228600" lvl="1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</a:t>
            </a:r>
            <a:r>
              <a:rPr lang="en-US" u="sng"/>
              <a:t>wavelength</a:t>
            </a:r>
            <a:r>
              <a:rPr lang="en-US"/>
              <a:t> (λ) is the shortest distance between adjacent wave crests. </a:t>
            </a:r>
            <a:r>
              <a:rPr lang="en-US" sz="3300"/>
              <a:t>The unit of wavelength is nanometers (nm)</a:t>
            </a:r>
            <a:endParaRPr sz="3300"/>
          </a:p>
        </p:txBody>
      </p:sp>
      <p:pic>
        <p:nvPicPr>
          <p:cNvPr descr="09_01_Figure.jpg" id="135" name="Google Shape;135;p20"/>
          <p:cNvPicPr preferRelativeResize="0"/>
          <p:nvPr/>
        </p:nvPicPr>
        <p:blipFill rotWithShape="1">
          <a:blip r:embed="rId3">
            <a:alphaModFix/>
          </a:blip>
          <a:srcRect b="6961" l="0" r="0" t="0"/>
          <a:stretch/>
        </p:blipFill>
        <p:spPr>
          <a:xfrm>
            <a:off x="-6" y="4600675"/>
            <a:ext cx="8534400" cy="225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3" y="0"/>
            <a:ext cx="9123217" cy="6830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